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7" r:id="rId1"/>
  </p:sldMasterIdLst>
  <p:notesMasterIdLst>
    <p:notesMasterId r:id="rId33"/>
  </p:notesMasterIdLst>
  <p:handoutMasterIdLst>
    <p:handoutMasterId r:id="rId34"/>
  </p:handoutMasterIdLst>
  <p:sldIdLst>
    <p:sldId id="426" r:id="rId2"/>
    <p:sldId id="488" r:id="rId3"/>
    <p:sldId id="489" r:id="rId4"/>
    <p:sldId id="344" r:id="rId5"/>
    <p:sldId id="386" r:id="rId6"/>
    <p:sldId id="345" r:id="rId7"/>
    <p:sldId id="303" r:id="rId8"/>
    <p:sldId id="304" r:id="rId9"/>
    <p:sldId id="305" r:id="rId10"/>
    <p:sldId id="306" r:id="rId11"/>
    <p:sldId id="387" r:id="rId12"/>
    <p:sldId id="388" r:id="rId13"/>
    <p:sldId id="390" r:id="rId14"/>
    <p:sldId id="392" r:id="rId15"/>
    <p:sldId id="393" r:id="rId16"/>
    <p:sldId id="394" r:id="rId17"/>
    <p:sldId id="391" r:id="rId18"/>
    <p:sldId id="415" r:id="rId19"/>
    <p:sldId id="416" r:id="rId20"/>
    <p:sldId id="417" r:id="rId21"/>
    <p:sldId id="496" r:id="rId22"/>
    <p:sldId id="397" r:id="rId23"/>
    <p:sldId id="395" r:id="rId24"/>
    <p:sldId id="396" r:id="rId25"/>
    <p:sldId id="307" r:id="rId26"/>
    <p:sldId id="418" r:id="rId27"/>
    <p:sldId id="308" r:id="rId28"/>
    <p:sldId id="419" r:id="rId29"/>
    <p:sldId id="398" r:id="rId30"/>
    <p:sldId id="420" r:id="rId31"/>
    <p:sldId id="491" r:id="rId32"/>
  </p:sldIdLst>
  <p:sldSz cx="9144000" cy="6858000" type="screen4x3"/>
  <p:notesSz cx="7102475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ngsana New" pitchFamily="18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874"/>
  <p:showPr showNarration="1">
    <p:present/>
    <p:sldAll/>
    <p:penClr>
      <a:srgbClr val="FF0000"/>
    </p:penClr>
  </p:showPr>
  <p:clrMru>
    <a:srgbClr val="0099CC"/>
    <a:srgbClr val="FFFF99"/>
    <a:srgbClr val="000099"/>
    <a:srgbClr val="3366CC"/>
    <a:srgbClr val="99CCFF"/>
    <a:srgbClr val="CCFFCC"/>
    <a:srgbClr val="008080"/>
    <a:srgbClr val="5A79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9" autoAdjust="0"/>
    <p:restoredTop sz="89535" autoAdjust="0"/>
  </p:normalViewPr>
  <p:slideViewPr>
    <p:cSldViewPr>
      <p:cViewPr varScale="1">
        <p:scale>
          <a:sx n="61" d="100"/>
          <a:sy n="61" d="100"/>
        </p:scale>
        <p:origin x="-141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3223"/>
        <p:guide pos="223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Department of Computer Engineering, CMU</a:t>
            </a:r>
            <a:endParaRPr lang="th-TH"/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r"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99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b" anchorCtr="0" compatLnSpc="1">
            <a:prstTxWarp prst="textNoShape">
              <a:avLst/>
            </a:prstTxWarp>
          </a:bodyPr>
          <a:lstStyle>
            <a:lvl1pPr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99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b" anchorCtr="0" compatLnSpc="1">
            <a:prstTxWarp prst="textNoShape">
              <a:avLst/>
            </a:prstTxWarp>
          </a:bodyPr>
          <a:lstStyle>
            <a:lvl1pPr algn="r"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fld id="{45339031-87A9-400C-BA52-808E73891212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Department of Computer Engineering, CMU</a:t>
            </a:r>
            <a:endParaRPr lang="th-TH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>
            <a:lvl1pPr algn="r"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80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th-TH" noProof="0" smtClean="0"/>
          </a:p>
        </p:txBody>
      </p:sp>
      <p:sp>
        <p:nvSpPr>
          <p:cNvPr id="5980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b" anchorCtr="0" compatLnSpc="1">
            <a:prstTxWarp prst="textNoShape">
              <a:avLst/>
            </a:prstTxWarp>
          </a:bodyPr>
          <a:lstStyle>
            <a:lvl1pPr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980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93" tIns="47896" rIns="95793" bIns="47896" numCol="1" anchor="b" anchorCtr="0" compatLnSpc="1">
            <a:prstTxWarp prst="textNoShape">
              <a:avLst/>
            </a:prstTxWarp>
          </a:bodyPr>
          <a:lstStyle>
            <a:lvl1pPr algn="r" defTabSz="957263">
              <a:defRPr kumimoji="1" sz="1300">
                <a:latin typeface="Arial Narrow" pitchFamily="34" charset="0"/>
              </a:defRPr>
            </a:lvl1pPr>
          </a:lstStyle>
          <a:p>
            <a:pPr>
              <a:defRPr/>
            </a:pPr>
            <a:fld id="{A2C2E541-2DC2-4E15-8F36-09BFB5BD7077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Angsana New" pitchFamily="18" charset="-34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Angsana New" pitchFamily="18" charset="-34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Angsana New" pitchFamily="18" charset="-34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Angsana New" pitchFamily="18" charset="-34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 smtClean="0"/>
              <a:t>Source: http://elearning.najah.edu/OldData/pdfs/Chapter9_Morphological_Image_Processing.ppt</a:t>
            </a:r>
            <a:endParaRPr lang="en-IN" altLang="en-US" smtClean="0"/>
          </a:p>
        </p:txBody>
      </p:sp>
      <p:sp>
        <p:nvSpPr>
          <p:cNvPr id="139268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Department of Computer Engineering, CMU</a:t>
            </a:r>
            <a:endParaRPr lang="th-TH" altLang="en-US" smtClean="0"/>
          </a:p>
        </p:txBody>
      </p:sp>
      <p:sp>
        <p:nvSpPr>
          <p:cNvPr id="1392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E1A53A-83A4-4275-80E8-9E97B2096538}" type="slidenum">
              <a:rPr lang="en-US" altLang="en-US" smtClean="0"/>
              <a:pPr/>
              <a:t>1</a:t>
            </a:fld>
            <a:endParaRPr lang="th-TH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41AB22-0656-490E-8690-6A22693DADF3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DD7A1F-B522-4D8E-88A6-E32DEBC3C361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1E7FB3-EE7D-4C00-8F92-040FB08012DA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65189D-9D94-495D-A891-7C3F00666BE7}" type="slidenum">
              <a:rPr lang="en-US" altLang="en-US" smtClean="0"/>
              <a:pPr/>
              <a:t>26</a:t>
            </a:fld>
            <a:endParaRPr lang="en-US" altLang="en-US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706DC-44D2-4872-9144-684342AF943F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cs typeface="Angsana New" pitchFamily="18" charset="-34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cs typeface="Angsana New" pitchFamily="18" charset="-34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</p:grpSp>
      <p:sp>
        <p:nvSpPr>
          <p:cNvPr id="7014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7014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h-TH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fld id="{3166E092-C0D1-4C96-A371-9B5E9B72CF8B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91DC6-0F23-4AE8-9A51-A90163182BA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063" y="617538"/>
            <a:ext cx="2105025" cy="5514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617538"/>
            <a:ext cx="6164263" cy="5514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083FA1-178E-4458-9633-567A9BA6CEED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1513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5F2423-9BDC-49A1-A9D1-4C3413F80E84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D9A0F-747B-49DD-82B9-F3FEC915B423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2C050-C07E-478D-BECC-30A8DA83AB8E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2017713"/>
            <a:ext cx="4135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35EA8-F897-4D62-973F-8EC79CA9B669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7F3A6-473E-47F0-B69C-90352FFA5597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0F3DC-C7D6-41E9-8238-670FF2FD2A2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3D059-A486-40E6-A68C-88DE4CA0A43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3D565-6059-4EC8-9F97-0D9A8B71C07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2D458D-455A-4AD4-A0C1-C41727F6D0F5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endParaRPr kumimoji="1" lang="th-TH" altLang="en-US" smtClean="0">
              <a:latin typeface="Comic Sans MS" pitchFamily="66" charset="0"/>
              <a:cs typeface="Tahoma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2017713"/>
            <a:ext cx="84216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 smtClean="0"/>
              <a:t>Click to edit Master text styles</a:t>
            </a:r>
          </a:p>
          <a:p>
            <a:pPr lvl="1"/>
            <a:r>
              <a:rPr lang="th-TH" altLang="en-US" smtClean="0"/>
              <a:t>Second level</a:t>
            </a:r>
          </a:p>
          <a:p>
            <a:pPr lvl="2"/>
            <a:r>
              <a:rPr lang="th-TH" altLang="en-US" smtClean="0"/>
              <a:t>Third level</a:t>
            </a:r>
          </a:p>
          <a:p>
            <a:pPr lvl="3"/>
            <a:r>
              <a:rPr lang="th-TH" altLang="en-US" smtClean="0"/>
              <a:t>Fourth level</a:t>
            </a:r>
          </a:p>
          <a:p>
            <a:pPr lvl="4"/>
            <a:r>
              <a:rPr lang="th-TH" altLang="en-US" smtClean="0"/>
              <a:t>Fifth level</a:t>
            </a:r>
          </a:p>
        </p:txBody>
      </p:sp>
      <p:sp>
        <p:nvSpPr>
          <p:cNvPr id="7004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004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  <p:sp>
        <p:nvSpPr>
          <p:cNvPr id="7004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5F782AB2-23A7-4DB6-BF83-664C398B3714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jpeg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solidFill>
                  <a:srgbClr val="A50021"/>
                </a:solidFill>
              </a:rPr>
              <a:t>Morphological Image Processing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2667000"/>
            <a:ext cx="7696200" cy="1600200"/>
          </a:xfrm>
        </p:spPr>
        <p:txBody>
          <a:bodyPr/>
          <a:lstStyle/>
          <a:p>
            <a:pPr eaLnBrk="1" hangingPunct="1"/>
            <a:endParaRPr lang="en-US" altLang="en-US" i="1" smtClean="0"/>
          </a:p>
          <a:p>
            <a:pPr eaLnBrk="1" hangingPunct="1"/>
            <a:endParaRPr lang="en-US" altLang="en-US" sz="1400" i="1" smtClean="0"/>
          </a:p>
          <a:p>
            <a:pPr eaLnBrk="1" hangingPunct="1"/>
            <a:r>
              <a:rPr lang="en-US" altLang="en-US" sz="2800" i="1" smtClean="0"/>
              <a:t>Lecture 28-29, 16-Oct-12</a:t>
            </a:r>
          </a:p>
          <a:p>
            <a:pPr eaLnBrk="1" hangingPunct="1"/>
            <a:endParaRPr lang="en-US" altLang="en-US" b="1" smtClean="0"/>
          </a:p>
          <a:p>
            <a:pPr eaLnBrk="1" hangingPunct="1"/>
            <a:r>
              <a:rPr lang="en-US" altLang="en-US" sz="2400" i="1" smtClean="0"/>
              <a:t>Dr. Partha Pratim Das</a:t>
            </a:r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838200" y="5257800"/>
            <a:ext cx="5791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i="1"/>
              <a:t>Department of Computer Science and Engineering of</a:t>
            </a:r>
          </a:p>
          <a:p>
            <a:pPr eaLnBrk="0" hangingPunct="0"/>
            <a:r>
              <a:rPr lang="en-US" altLang="en-US" i="1"/>
              <a:t>Indian Institute of Technology, Kharagpur</a:t>
            </a:r>
            <a:endParaRPr lang="en-IN" altLang="en-US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8C9DC-911E-47DE-9977-B92E6CAEDEAE}" type="slidenum">
              <a:rPr lang="en-US"/>
              <a:pPr>
                <a:defRPr/>
              </a:pPr>
              <a:t>10</a:t>
            </a:fld>
            <a:endParaRPr lang="th-TH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0463" y="450850"/>
            <a:ext cx="6318250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</a:t>
            </a:r>
            <a:endParaRPr lang="th-TH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Structuring element (SE)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45D8F-A15B-4722-8D87-EC1353E9FDE5}" type="slidenum">
              <a:rPr lang="en-US"/>
              <a:pPr>
                <a:defRPr/>
              </a:pPr>
              <a:t>11</a:t>
            </a:fld>
            <a:endParaRPr lang="th-TH"/>
          </a:p>
        </p:txBody>
      </p:sp>
      <p:sp>
        <p:nvSpPr>
          <p:cNvPr id="13316" name="Rectangle 3"/>
          <p:cNvSpPr txBox="1">
            <a:spLocks noChangeArrowheads="1"/>
          </p:cNvSpPr>
          <p:nvPr/>
        </p:nvSpPr>
        <p:spPr bwMode="auto">
          <a:xfrm>
            <a:off x="500063" y="2214563"/>
            <a:ext cx="84216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altLang="en-US" sz="2800"/>
              <a:t> small set to probe the image under study</a:t>
            </a:r>
          </a:p>
          <a:p>
            <a:pPr>
              <a:buFont typeface="Wingdings" pitchFamily="2" charset="2"/>
              <a:buChar char="§"/>
            </a:pPr>
            <a:r>
              <a:rPr lang="en-US" altLang="en-US" sz="2800"/>
              <a:t> for each SE, define origo</a:t>
            </a:r>
          </a:p>
          <a:p>
            <a:pPr>
              <a:buFont typeface="Wingdings" pitchFamily="2" charset="2"/>
              <a:buChar char="§"/>
            </a:pPr>
            <a:r>
              <a:rPr lang="en-US" altLang="en-US" sz="2800"/>
              <a:t> shape and size must be adapted to geometric</a:t>
            </a:r>
          </a:p>
          <a:p>
            <a:r>
              <a:rPr lang="en-US" altLang="en-US" sz="2800"/>
              <a:t>properties for the objects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313" y="4286250"/>
            <a:ext cx="481965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idea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 parallel for each pixel in binary image: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</a:rPr>
              <a:t>check if SE is ”satisfied”</a:t>
            </a:r>
          </a:p>
          <a:p>
            <a:pPr lvl="2" eaLnBrk="1" hangingPunct="1">
              <a:defRPr/>
            </a:pPr>
            <a:r>
              <a:rPr lang="en-US" dirty="0" smtClean="0">
                <a:ea typeface="+mn-ea"/>
              </a:rPr>
              <a:t>Fits</a:t>
            </a:r>
          </a:p>
          <a:p>
            <a:pPr lvl="2" eaLnBrk="1" hangingPunct="1">
              <a:defRPr/>
            </a:pPr>
            <a:r>
              <a:rPr lang="en-US" dirty="0" smtClean="0">
                <a:ea typeface="+mn-ea"/>
              </a:rPr>
              <a:t>Hits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</a:rPr>
              <a:t>output pixel is set to 0 or 1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67FBCA-CCE6-412D-A09C-B373FB968527}" type="slidenum">
              <a:rPr lang="en-US"/>
              <a:pPr>
                <a:defRPr/>
              </a:pPr>
              <a:t>12</a:t>
            </a:fld>
            <a:endParaRPr lang="th-TH"/>
          </a:p>
        </p:txBody>
      </p:sp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4456113"/>
            <a:ext cx="538003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7875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Basic morphological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17713"/>
            <a:ext cx="8421688" cy="43402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Erosion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Dilation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combine to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</a:rPr>
              <a:t>Opening                              </a:t>
            </a:r>
            <a:r>
              <a:rPr lang="en-US" sz="2400" dirty="0" smtClean="0"/>
              <a:t>object</a:t>
            </a:r>
            <a:endParaRPr lang="en-US" dirty="0" smtClean="0">
              <a:ea typeface="+mn-ea"/>
            </a:endParaRPr>
          </a:p>
          <a:p>
            <a:pPr lvl="1" eaLnBrk="1" hangingPunct="1">
              <a:defRPr/>
            </a:pPr>
            <a:r>
              <a:rPr lang="en-US" dirty="0" err="1" smtClean="0">
                <a:ea typeface="+mn-ea"/>
              </a:rPr>
              <a:t>Closening</a:t>
            </a:r>
            <a:r>
              <a:rPr lang="en-US" dirty="0" smtClean="0">
                <a:ea typeface="+mn-ea"/>
              </a:rPr>
              <a:t>                             </a:t>
            </a:r>
            <a:r>
              <a:rPr lang="en-US" sz="2400" dirty="0" smtClean="0"/>
              <a:t>background</a:t>
            </a:r>
            <a:endParaRPr lang="en-US" dirty="0" smtClean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7BFBA6-0AFF-4F3F-95BA-C38E58B42171}" type="slidenum">
              <a:rPr lang="en-US"/>
              <a:pPr>
                <a:defRPr/>
              </a:pPr>
              <a:t>13</a:t>
            </a:fld>
            <a:endParaRPr lang="th-TH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5357813" y="4286250"/>
            <a:ext cx="3000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1800"/>
              <a:t>keep general shape but smooth with respect to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3286125" y="5214938"/>
            <a:ext cx="2286000" cy="158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>
            <a:off x="3286125" y="5784850"/>
            <a:ext cx="22860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3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63" y="1857375"/>
            <a:ext cx="1285875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8613" y="3000375"/>
            <a:ext cx="127476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17713"/>
            <a:ext cx="8421688" cy="4340225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dirty="0" smtClean="0"/>
              <a:t>Does the structuring element </a:t>
            </a:r>
            <a:r>
              <a:rPr lang="en-US" b="1" dirty="0" smtClean="0"/>
              <a:t>fit the set?</a:t>
            </a:r>
          </a:p>
          <a:p>
            <a:pPr eaLnBrk="1" hangingPunct="1">
              <a:defRPr/>
            </a:pPr>
            <a:r>
              <a:rPr lang="en-US" dirty="0" smtClean="0"/>
              <a:t>erosion of a set A by structuring element B: all z in A such that B is in A when origin of B=z</a:t>
            </a:r>
          </a:p>
          <a:p>
            <a:pPr eaLnBrk="1" hangingPunct="1">
              <a:defRPr/>
            </a:pPr>
            <a:endParaRPr lang="en-US" i="1" dirty="0" smtClean="0"/>
          </a:p>
          <a:p>
            <a:pPr eaLnBrk="1" hangingPunct="1">
              <a:defRPr/>
            </a:pPr>
            <a:endParaRPr lang="en-US" i="1" dirty="0" smtClean="0"/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b="1" dirty="0" smtClean="0"/>
          </a:p>
          <a:p>
            <a:pPr eaLnBrk="1" hangingPunct="1">
              <a:defRPr/>
            </a:pPr>
            <a:r>
              <a:rPr lang="en-US" b="1" dirty="0" smtClean="0"/>
              <a:t>shrink the object</a:t>
            </a:r>
            <a:endParaRPr lang="en-US" dirty="0" smtClean="0"/>
          </a:p>
        </p:txBody>
      </p:sp>
      <p:graphicFrame>
        <p:nvGraphicFramePr>
          <p:cNvPr id="16387" name="Object 2"/>
          <p:cNvGraphicFramePr>
            <a:graphicFrameLocks noChangeAspect="1"/>
          </p:cNvGraphicFramePr>
          <p:nvPr/>
        </p:nvGraphicFramePr>
        <p:xfrm>
          <a:off x="1600200" y="4005263"/>
          <a:ext cx="5895975" cy="1670050"/>
        </p:xfrm>
        <a:graphic>
          <a:graphicData uri="http://schemas.openxmlformats.org/presentationml/2006/ole">
            <p:oleObj spid="_x0000_s16387" name="Equation" r:id="rId3" imgW="1612900" imgH="457200" progId="Equation.3">
              <p:embed/>
            </p:oleObj>
          </a:graphicData>
        </a:graphic>
      </p:graphicFrame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Erosion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1F27E-A701-46C5-B743-8CF9D25B04BF}" type="slidenum">
              <a:rPr lang="en-US"/>
              <a:pPr>
                <a:defRPr/>
              </a:pPr>
              <a:t>14</a:t>
            </a:fld>
            <a:endParaRPr lang="th-TH"/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2124075" y="4221163"/>
            <a:ext cx="327025" cy="328612"/>
          </a:xfrm>
          <a:prstGeom prst="ellips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6391" name="Oval 6"/>
          <p:cNvSpPr>
            <a:spLocks noChangeArrowheads="1"/>
          </p:cNvSpPr>
          <p:nvPr/>
        </p:nvSpPr>
        <p:spPr bwMode="auto">
          <a:xfrm>
            <a:off x="2124075" y="5116513"/>
            <a:ext cx="327025" cy="328612"/>
          </a:xfrm>
          <a:prstGeom prst="ellips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Erosion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D7C43-2C19-4D57-AD67-1D147D1BA912}" type="slidenum">
              <a:rPr lang="en-US"/>
              <a:pPr>
                <a:defRPr/>
              </a:pPr>
              <a:t>15</a:t>
            </a:fld>
            <a:endParaRPr lang="th-TH" dirty="0"/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/>
          <a:srcRect t="3165"/>
          <a:stretch>
            <a:fillRect/>
          </a:stretch>
        </p:blipFill>
        <p:spPr bwMode="auto">
          <a:xfrm>
            <a:off x="603250" y="2143125"/>
            <a:ext cx="8040688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Erosion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41B1B2-681E-4F78-BA64-7DBD88BE29F1}" type="slidenum">
              <a:rPr lang="en-US"/>
              <a:pPr>
                <a:defRPr/>
              </a:pPr>
              <a:t>16</a:t>
            </a:fld>
            <a:endParaRPr lang="th-TH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989138"/>
            <a:ext cx="7889875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D5FC74-B6CF-4A92-B1BA-53DAA54AFD11}" type="slidenum">
              <a:rPr lang="en-US"/>
              <a:pPr>
                <a:defRPr/>
              </a:pPr>
              <a:t>17</a:t>
            </a:fld>
            <a:endParaRPr lang="th-TH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3125" y="188913"/>
            <a:ext cx="573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Erosion</a:t>
            </a:r>
            <a:endParaRPr lang="th-TH" altLang="en-US" smtClean="0"/>
          </a:p>
        </p:txBody>
      </p:sp>
      <p:grpSp>
        <p:nvGrpSpPr>
          <p:cNvPr id="19461" name="Group 7"/>
          <p:cNvGrpSpPr>
            <a:grpSpLocks/>
          </p:cNvGrpSpPr>
          <p:nvPr/>
        </p:nvGrpSpPr>
        <p:grpSpPr bwMode="auto">
          <a:xfrm>
            <a:off x="1809750" y="5661025"/>
            <a:ext cx="5102225" cy="866775"/>
            <a:chOff x="1140" y="3566"/>
            <a:chExt cx="3214" cy="546"/>
          </a:xfrm>
        </p:grpSpPr>
        <p:graphicFrame>
          <p:nvGraphicFramePr>
            <p:cNvPr id="19464" name="Object 2"/>
            <p:cNvGraphicFramePr>
              <a:graphicFrameLocks noChangeAspect="1"/>
            </p:cNvGraphicFramePr>
            <p:nvPr/>
          </p:nvGraphicFramePr>
          <p:xfrm>
            <a:off x="1140" y="3566"/>
            <a:ext cx="3214" cy="546"/>
          </p:xfrm>
          <a:graphic>
            <a:graphicData uri="http://schemas.openxmlformats.org/presentationml/2006/ole">
              <p:oleObj spid="_x0000_s19464" name="Equation" r:id="rId4" imgW="1269449" imgH="215806" progId="Equation.3">
                <p:embed/>
              </p:oleObj>
            </a:graphicData>
          </a:graphic>
        </p:graphicFrame>
        <p:sp>
          <p:nvSpPr>
            <p:cNvPr id="19465" name="Oval 6"/>
            <p:cNvSpPr>
              <a:spLocks noChangeArrowheads="1"/>
            </p:cNvSpPr>
            <p:nvPr/>
          </p:nvSpPr>
          <p:spPr bwMode="auto">
            <a:xfrm>
              <a:off x="1519" y="3738"/>
              <a:ext cx="227" cy="2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altLang="en-US"/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Erosion Example 1</a:t>
            </a:r>
            <a:endParaRPr lang="en-US" alt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57875"/>
            <a:ext cx="9144000" cy="523875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IE" altLang="en-US" sz="2400" b="1" smtClean="0"/>
              <a:t>Watch out:</a:t>
            </a:r>
            <a:r>
              <a:rPr lang="en-IE" altLang="en-US" sz="2400" smtClean="0"/>
              <a:t> In these examples a 1 refers to a black pixel!</a:t>
            </a:r>
            <a:endParaRPr lang="en-US" altLang="en-US" sz="2400" smtClean="0"/>
          </a:p>
        </p:txBody>
      </p:sp>
      <p:pic>
        <p:nvPicPr>
          <p:cNvPr id="20484" name="Picture 6" descr="erosion"/>
          <p:cNvPicPr>
            <a:picLocks noChangeAspect="1" noChangeArrowheads="1"/>
          </p:cNvPicPr>
          <p:nvPr/>
        </p:nvPicPr>
        <p:blipFill>
          <a:blip r:embed="rId3"/>
          <a:srcRect t="10249"/>
          <a:stretch>
            <a:fillRect/>
          </a:stretch>
        </p:blipFill>
        <p:spPr bwMode="auto">
          <a:xfrm>
            <a:off x="285750" y="1990725"/>
            <a:ext cx="8297863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1150938" y="3648075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20486" name="Text Box 8"/>
          <p:cNvSpPr txBox="1">
            <a:spLocks noChangeArrowheads="1"/>
          </p:cNvSpPr>
          <p:nvPr/>
        </p:nvSpPr>
        <p:spPr bwMode="auto">
          <a:xfrm>
            <a:off x="3209925" y="3648075"/>
            <a:ext cx="222885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altLang="en-US"/>
              <a:t>Erosion by 3*3 square structuring element</a:t>
            </a:r>
            <a:endParaRPr lang="en-US" altLang="en-US"/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5605463" y="3648075"/>
            <a:ext cx="236855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altLang="en-US"/>
              <a:t>Erosion by 5*5 square structuring element</a:t>
            </a:r>
            <a:endParaRPr lang="en-US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3D936-E260-4718-ACAD-4902913CB4EB}" type="slidenum">
              <a:rPr lang="en-US" smtClean="0"/>
              <a:pPr>
                <a:defRPr/>
              </a:pPr>
              <a:t>18</a:t>
            </a:fld>
            <a:endParaRPr lang="th-T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Image Morphology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Erosion Example 2</a:t>
            </a:r>
            <a:endParaRPr lang="en-US" altLang="en-US" smtClean="0"/>
          </a:p>
        </p:txBody>
      </p:sp>
      <p:graphicFrame>
        <p:nvGraphicFramePr>
          <p:cNvPr id="21507" name="Object 2"/>
          <p:cNvGraphicFramePr>
            <a:graphicFrameLocks noChangeAspect="1"/>
          </p:cNvGraphicFramePr>
          <p:nvPr/>
        </p:nvGraphicFramePr>
        <p:xfrm>
          <a:off x="2322513" y="1747838"/>
          <a:ext cx="4357687" cy="4321175"/>
        </p:xfrm>
        <a:graphic>
          <a:graphicData uri="http://schemas.openxmlformats.org/presentationml/2006/ole">
            <p:oleObj spid="_x0000_s21507" name="CorelPhotoPaint.Image.11" r:id="rId4" imgW="4357125" imgH="4321890" progId="">
              <p:embed/>
            </p:oleObj>
          </a:graphicData>
        </a:graphic>
      </p:graphicFrame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962025" y="2505075"/>
            <a:ext cx="1319213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6650038" y="2381250"/>
            <a:ext cx="153035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 altLang="en-US"/>
              <a:t>After erosion with a disc of radius 10</a:t>
            </a:r>
            <a:endParaRPr lang="en-US" altLang="en-US"/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6654800" y="4552950"/>
            <a:ext cx="153035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IE" altLang="en-US"/>
              <a:t>After erosion with a disc of radius 20</a:t>
            </a:r>
            <a:endParaRPr lang="en-US" altLang="en-US"/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822325" y="4514850"/>
            <a:ext cx="153035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IE" altLang="en-US"/>
              <a:t>After erosion with a disc of radius 5</a:t>
            </a:r>
            <a:endParaRPr lang="en-US" altLang="en-US"/>
          </a:p>
        </p:txBody>
      </p:sp>
      <p:grpSp>
        <p:nvGrpSpPr>
          <p:cNvPr id="21512" name="Group 9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1516" name="Picture 10" descr="book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7" name="Rectangle 11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altLang="en-US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6F46FC-2AEA-41FF-ADC4-AD88B86AE168}" type="slidenum">
              <a:rPr lang="en-US" smtClean="0"/>
              <a:pPr>
                <a:defRPr/>
              </a:pPr>
              <a:t>19</a:t>
            </a:fld>
            <a:endParaRPr lang="th-TH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Source: Chapter 09 of DIP, 3E:</a:t>
            </a:r>
            <a:br>
              <a:rPr lang="en-US" altLang="en-US" sz="4000" smtClean="0"/>
            </a:br>
            <a:r>
              <a:rPr lang="en-US" altLang="en-US" sz="4000" smtClean="0"/>
              <a:t>Morphological Image Processing</a:t>
            </a:r>
            <a:endParaRPr lang="en-IN" altLang="en-US" sz="4000" smtClean="0"/>
          </a:p>
        </p:txBody>
      </p:sp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773238"/>
            <a:ext cx="4133850" cy="4114800"/>
          </a:xfrm>
        </p:spPr>
        <p:txBody>
          <a:bodyPr/>
          <a:lstStyle/>
          <a:p>
            <a:r>
              <a:rPr lang="en-US" altLang="en-US" sz="2000" smtClean="0"/>
              <a:t>Preliminaries</a:t>
            </a:r>
          </a:p>
          <a:p>
            <a:r>
              <a:rPr lang="en-US" altLang="en-US" sz="2000" smtClean="0"/>
              <a:t>Erosion and Dilation</a:t>
            </a:r>
          </a:p>
          <a:p>
            <a:pPr lvl="1"/>
            <a:r>
              <a:rPr lang="en-US" altLang="en-US" sz="1800" smtClean="0"/>
              <a:t>Erosion</a:t>
            </a:r>
          </a:p>
          <a:p>
            <a:pPr lvl="1"/>
            <a:r>
              <a:rPr lang="en-US" altLang="en-US" sz="1800" smtClean="0"/>
              <a:t>Dilation</a:t>
            </a:r>
          </a:p>
          <a:p>
            <a:pPr lvl="1"/>
            <a:r>
              <a:rPr lang="en-US" altLang="en-US" sz="1800" smtClean="0"/>
              <a:t>Duality</a:t>
            </a:r>
          </a:p>
          <a:p>
            <a:r>
              <a:rPr lang="en-US" altLang="en-US" sz="2000" smtClean="0"/>
              <a:t>Opening and Closing</a:t>
            </a:r>
          </a:p>
          <a:p>
            <a:r>
              <a:rPr lang="en-US" altLang="en-US" sz="2000" smtClean="0"/>
              <a:t>The Hit-or-Miss Transformation</a:t>
            </a:r>
            <a:endParaRPr lang="en-IN" altLang="en-US" sz="2000" smtClean="0"/>
          </a:p>
        </p:txBody>
      </p:sp>
      <p:sp>
        <p:nvSpPr>
          <p:cNvPr id="13316" name="Content Placeholder 6"/>
          <p:cNvSpPr>
            <a:spLocks noGrp="1"/>
          </p:cNvSpPr>
          <p:nvPr>
            <p:ph sz="half" idx="2"/>
          </p:nvPr>
        </p:nvSpPr>
        <p:spPr>
          <a:xfrm>
            <a:off x="4819650" y="1773238"/>
            <a:ext cx="4135438" cy="41148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Some Basic Morphological Algorithms</a:t>
            </a:r>
          </a:p>
          <a:p>
            <a:pPr lvl="1">
              <a:defRPr/>
            </a:pPr>
            <a:r>
              <a:rPr lang="en-US" sz="1800" dirty="0" smtClean="0"/>
              <a:t>Boundary Extraction</a:t>
            </a:r>
          </a:p>
          <a:p>
            <a:pPr lvl="1">
              <a:defRPr/>
            </a:pPr>
            <a:r>
              <a:rPr lang="en-US" sz="1800" dirty="0" smtClean="0"/>
              <a:t>Hole Filling</a:t>
            </a:r>
          </a:p>
          <a:p>
            <a:pPr lvl="1">
              <a:defRPr/>
            </a:pPr>
            <a:r>
              <a:rPr lang="en-US" sz="1800" dirty="0" smtClean="0"/>
              <a:t>Extraction of Connected Components</a:t>
            </a:r>
          </a:p>
          <a:p>
            <a:pPr lvl="1">
              <a:defRPr/>
            </a:pPr>
            <a:r>
              <a:rPr lang="en-US" sz="1800" dirty="0" smtClean="0"/>
              <a:t>Convex Hull</a:t>
            </a:r>
          </a:p>
          <a:p>
            <a:pPr lvl="1">
              <a:defRPr/>
            </a:pPr>
            <a:r>
              <a:rPr lang="en-US" sz="1800" dirty="0" smtClean="0"/>
              <a:t>Thinning</a:t>
            </a:r>
          </a:p>
          <a:p>
            <a:pPr lvl="1">
              <a:defRPr/>
            </a:pPr>
            <a:r>
              <a:rPr lang="en-US" sz="1800" dirty="0" smtClean="0"/>
              <a:t>Thickening</a:t>
            </a:r>
          </a:p>
          <a:p>
            <a:pPr lvl="1">
              <a:defRPr/>
            </a:pPr>
            <a:r>
              <a:rPr lang="en-US" sz="1800" dirty="0" smtClean="0"/>
              <a:t>Skeletons</a:t>
            </a:r>
          </a:p>
          <a:p>
            <a:pPr lvl="1"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Pruning</a:t>
            </a:r>
          </a:p>
          <a:p>
            <a:pPr lvl="1"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Morphological Reconstruction</a:t>
            </a:r>
          </a:p>
          <a:p>
            <a:pPr lvl="1">
              <a:defRPr/>
            </a:pPr>
            <a:r>
              <a:rPr lang="en-US" sz="1800" dirty="0" smtClean="0"/>
              <a:t>Morphology of Binary Images</a:t>
            </a:r>
            <a:endParaRPr lang="en-IN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Image Morphology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1F27E-BB40-4C01-B3F9-4BCD4077BA9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288" y="5589588"/>
            <a:ext cx="23225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Not covered topics shown as this</a:t>
            </a:r>
            <a:endParaRPr lang="en-IN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What Is Erosion For?</a:t>
            </a:r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73238"/>
            <a:ext cx="8421688" cy="4114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altLang="en-US" sz="2800" smtClean="0"/>
              <a:t>Erosion can split apart joined objects</a:t>
            </a:r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r>
              <a:rPr lang="en-IE" altLang="en-US" sz="2800" smtClean="0"/>
              <a:t>Erosion can strip away extrusions</a:t>
            </a:r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z="1800" smtClean="0"/>
          </a:p>
          <a:p>
            <a:pPr marL="0" indent="0" eaLnBrk="1" hangingPunct="1">
              <a:buFontTx/>
              <a:buNone/>
            </a:pPr>
            <a:r>
              <a:rPr lang="en-IE" altLang="en-US" sz="2800" b="1" smtClean="0"/>
              <a:t>Watch out:</a:t>
            </a:r>
            <a:r>
              <a:rPr lang="en-IE" altLang="en-US" sz="2800" smtClean="0"/>
              <a:t> Erosion shrinks objects</a:t>
            </a:r>
            <a:endParaRPr lang="en-US" altLang="en-US" sz="2800" smtClean="0"/>
          </a:p>
        </p:txBody>
      </p:sp>
      <p:graphicFrame>
        <p:nvGraphicFramePr>
          <p:cNvPr id="22532" name="Object 2"/>
          <p:cNvGraphicFramePr>
            <a:graphicFrameLocks noChangeAspect="1"/>
          </p:cNvGraphicFramePr>
          <p:nvPr/>
        </p:nvGraphicFramePr>
        <p:xfrm>
          <a:off x="1200150" y="4581525"/>
          <a:ext cx="3516313" cy="1576388"/>
        </p:xfrm>
        <a:graphic>
          <a:graphicData uri="http://schemas.openxmlformats.org/presentationml/2006/ole">
            <p:oleObj spid="_x0000_s22532" name="CorelPhotoPaint.Image.9" r:id="rId4" imgW="5388875" imgH="6376429" progId="">
              <p:embed/>
            </p:oleObj>
          </a:graphicData>
        </a:graphic>
      </p:graphicFrame>
      <p:graphicFrame>
        <p:nvGraphicFramePr>
          <p:cNvPr id="22533" name="Object 3"/>
          <p:cNvGraphicFramePr>
            <a:graphicFrameLocks noChangeAspect="1"/>
          </p:cNvGraphicFramePr>
          <p:nvPr/>
        </p:nvGraphicFramePr>
        <p:xfrm>
          <a:off x="1047750" y="2235200"/>
          <a:ext cx="3452813" cy="1770063"/>
        </p:xfrm>
        <a:graphic>
          <a:graphicData uri="http://schemas.openxmlformats.org/presentationml/2006/ole">
            <p:oleObj spid="_x0000_s22533" name="CorelPhotoPaint.Image.9" r:id="rId5" imgW="5388875" imgH="6376429" progId="">
              <p:embed/>
            </p:oleObj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1DCD72-B51C-48FE-99C0-6064AC78CD0C}" type="slidenum">
              <a:rPr lang="en-US" smtClean="0"/>
              <a:pPr>
                <a:defRPr/>
              </a:pPr>
              <a:t>20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Problem</a:t>
            </a:r>
            <a:endParaRPr lang="en-IN" altLang="en-US" smtClean="0"/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Prove that the following definitions of erosion are equivalent:</a:t>
            </a:r>
            <a:endParaRPr lang="en-IN" alt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 smtClean="0"/>
              <a:t>Image Morphology</a:t>
            </a: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DFC992-1728-4F62-9352-225F71946153}" type="slidenum">
              <a:rPr lang="en-US" smtClean="0"/>
              <a:pPr>
                <a:defRPr/>
              </a:pPr>
              <a:t>21</a:t>
            </a:fld>
            <a:endParaRPr lang="th-TH"/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3933825"/>
            <a:ext cx="18399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3213100"/>
            <a:ext cx="63373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1775" y="4292600"/>
            <a:ext cx="141287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Dilation</a:t>
            </a:r>
          </a:p>
        </p:txBody>
      </p:sp>
      <p:sp>
        <p:nvSpPr>
          <p:cNvPr id="24579" name="Content Placeholder 3"/>
          <p:cNvSpPr>
            <a:spLocks noGrp="1"/>
          </p:cNvSpPr>
          <p:nvPr>
            <p:ph idx="1"/>
          </p:nvPr>
        </p:nvSpPr>
        <p:spPr>
          <a:xfrm>
            <a:off x="533400" y="2017713"/>
            <a:ext cx="8421688" cy="4268787"/>
          </a:xfrm>
        </p:spPr>
        <p:txBody>
          <a:bodyPr/>
          <a:lstStyle/>
          <a:p>
            <a:pPr eaLnBrk="1" hangingPunct="1"/>
            <a:r>
              <a:rPr lang="en-US" altLang="en-US" smtClean="0"/>
              <a:t>Does the structuring element </a:t>
            </a:r>
            <a:r>
              <a:rPr lang="en-US" altLang="en-US" b="1" smtClean="0"/>
              <a:t>hit the set?</a:t>
            </a:r>
          </a:p>
          <a:p>
            <a:pPr eaLnBrk="1" hangingPunct="1"/>
            <a:r>
              <a:rPr lang="en-US" altLang="en-US" smtClean="0"/>
              <a:t>dilation of a set A by structuring element B: all z in A such that B hits A when origin of B=z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b="1" smtClean="0"/>
              <a:t>grow the object</a:t>
            </a:r>
            <a:endParaRPr lang="en-US" alt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B3AE5-0F54-46CF-BE2C-F1327C918CCE}" type="slidenum">
              <a:rPr lang="en-US"/>
              <a:pPr>
                <a:defRPr/>
              </a:pPr>
              <a:t>22</a:t>
            </a:fld>
            <a:endParaRPr lang="th-TH"/>
          </a:p>
        </p:txBody>
      </p:sp>
      <p:graphicFrame>
        <p:nvGraphicFramePr>
          <p:cNvPr id="24581" name="Object 3"/>
          <p:cNvGraphicFramePr>
            <a:graphicFrameLocks noChangeAspect="1"/>
          </p:cNvGraphicFramePr>
          <p:nvPr/>
        </p:nvGraphicFramePr>
        <p:xfrm>
          <a:off x="1544638" y="4438650"/>
          <a:ext cx="6342062" cy="1654175"/>
        </p:xfrm>
        <a:graphic>
          <a:graphicData uri="http://schemas.openxmlformats.org/presentationml/2006/ole">
            <p:oleObj spid="_x0000_s24581" name="Equation" r:id="rId3" imgW="1651000" imgH="508000" progId="Equation.3">
              <p:embed/>
            </p:oleObj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CC488A-9E83-419F-8A7A-D6F66704359F}" type="slidenum">
              <a:rPr lang="en-US"/>
              <a:pPr>
                <a:defRPr/>
              </a:pPr>
              <a:t>23</a:t>
            </a:fld>
            <a:endParaRPr lang="th-TH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928813"/>
            <a:ext cx="79962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860C9-DC35-4E1A-9A50-002C1957A276}" type="slidenum">
              <a:rPr lang="en-US"/>
              <a:pPr>
                <a:defRPr/>
              </a:pPr>
              <a:t>24</a:t>
            </a:fld>
            <a:endParaRPr lang="th-TH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2071688"/>
            <a:ext cx="7761287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52F8CA-C55C-4BDE-9212-D9E1BCF04392}" type="slidenum">
              <a:rPr lang="en-US"/>
              <a:pPr>
                <a:defRPr/>
              </a:pPr>
              <a:t>25</a:t>
            </a:fld>
            <a:endParaRPr lang="th-TH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333375"/>
            <a:ext cx="5867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Dilation</a:t>
            </a:r>
            <a:endParaRPr lang="th-TH" altLang="en-US" smtClean="0"/>
          </a:p>
        </p:txBody>
      </p:sp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1619250" y="5300663"/>
          <a:ext cx="6276975" cy="969962"/>
        </p:xfrm>
        <a:graphic>
          <a:graphicData uri="http://schemas.openxmlformats.org/presentationml/2006/ole">
            <p:oleObj spid="_x0000_s27653" name="Equation" r:id="rId4" imgW="1562100" imgH="241300" progId="Equation.3">
              <p:embed/>
            </p:oleObj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684213" y="4005263"/>
            <a:ext cx="40989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latin typeface="Comic Sans MS" pitchFamily="66" charset="0"/>
              </a:rPr>
              <a:t>B = structuring element</a:t>
            </a:r>
            <a:endParaRPr lang="th-TH" altLang="en-US" sz="2800">
              <a:latin typeface="Comic Sans MS" pitchFamily="66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Dilation Example 1</a:t>
            </a:r>
            <a:endParaRPr lang="en-US" altLang="en-US" smtClean="0"/>
          </a:p>
        </p:txBody>
      </p:sp>
      <p:pic>
        <p:nvPicPr>
          <p:cNvPr id="28675" name="Picture 4" descr="dil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800" y="1889125"/>
            <a:ext cx="8264525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898525" y="3927475"/>
            <a:ext cx="1657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3152775" y="3852863"/>
            <a:ext cx="22288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altLang="en-US"/>
              <a:t>Dilation by 3*3 square structuring element</a:t>
            </a:r>
            <a:endParaRPr lang="en-US" altLang="en-US"/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5605463" y="3881438"/>
            <a:ext cx="2368550" cy="915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altLang="en-US"/>
              <a:t>Dilation by 5*5 square structuring element</a:t>
            </a:r>
            <a:endParaRPr lang="en-US" altLang="en-US"/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0" y="5949950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altLang="en-US" b="1"/>
              <a:t>Watch out:</a:t>
            </a:r>
            <a:r>
              <a:rPr lang="en-IE" altLang="en-US"/>
              <a:t> In these examples a 1 refers to a black pixel!</a:t>
            </a:r>
            <a:endParaRPr lang="en-US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923978-FBC3-4CF7-B65D-79FD8ED12434}" type="slidenum">
              <a:rPr lang="en-US" smtClean="0"/>
              <a:pPr>
                <a:defRPr/>
              </a:pPr>
              <a:t>26</a:t>
            </a:fld>
            <a:endParaRPr lang="th-T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41E3B0-D812-4264-BD20-B9D5C180BE76}" type="slidenum">
              <a:rPr lang="en-US"/>
              <a:pPr>
                <a:defRPr/>
              </a:pPr>
              <a:t>27</a:t>
            </a:fld>
            <a:endParaRPr lang="th-TH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16113"/>
            <a:ext cx="8428037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Dilation : Bridging gaps</a:t>
            </a:r>
            <a:endParaRPr lang="th-TH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What Is Dilation For?</a:t>
            </a:r>
            <a:endParaRPr lang="en-US" altLang="en-US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844675"/>
            <a:ext cx="8421688" cy="4114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IE" altLang="en-US" sz="2800" smtClean="0"/>
              <a:t>Dilation can repair breaks</a:t>
            </a:r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z="1600" smtClean="0"/>
          </a:p>
          <a:p>
            <a:pPr marL="0" indent="0" eaLnBrk="1" hangingPunct="1">
              <a:buFontTx/>
              <a:buNone/>
            </a:pPr>
            <a:r>
              <a:rPr lang="en-IE" altLang="en-US" sz="2800" smtClean="0"/>
              <a:t>Dilation can repair intrusions</a:t>
            </a:r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mtClean="0"/>
          </a:p>
          <a:p>
            <a:pPr marL="0" indent="0" eaLnBrk="1" hangingPunct="1">
              <a:buFontTx/>
              <a:buNone/>
            </a:pPr>
            <a:endParaRPr lang="en-IE" altLang="en-US" sz="2400" smtClean="0"/>
          </a:p>
          <a:p>
            <a:pPr marL="0" indent="0" eaLnBrk="1" hangingPunct="1">
              <a:buFontTx/>
              <a:buNone/>
            </a:pPr>
            <a:r>
              <a:rPr lang="en-IE" altLang="en-US" sz="2800" b="1" smtClean="0"/>
              <a:t>Watch out:</a:t>
            </a:r>
            <a:r>
              <a:rPr lang="en-IE" altLang="en-US" sz="2800" smtClean="0"/>
              <a:t> Dilation enlarges objects</a:t>
            </a:r>
            <a:endParaRPr lang="en-US" altLang="en-US" sz="2800" smtClean="0"/>
          </a:p>
        </p:txBody>
      </p:sp>
      <p:graphicFrame>
        <p:nvGraphicFramePr>
          <p:cNvPr id="30724" name="Object 2"/>
          <p:cNvGraphicFramePr>
            <a:graphicFrameLocks noChangeAspect="1"/>
          </p:cNvGraphicFramePr>
          <p:nvPr/>
        </p:nvGraphicFramePr>
        <p:xfrm>
          <a:off x="979488" y="2349500"/>
          <a:ext cx="3521075" cy="1568450"/>
        </p:xfrm>
        <a:graphic>
          <a:graphicData uri="http://schemas.openxmlformats.org/presentationml/2006/ole">
            <p:oleObj spid="_x0000_s30724" name="CorelPhotoPaint.Image.9" r:id="rId4" imgW="5205994" imgH="6555706" progId="">
              <p:embed/>
            </p:oleObj>
          </a:graphicData>
        </a:graphic>
      </p:graphicFrame>
      <p:graphicFrame>
        <p:nvGraphicFramePr>
          <p:cNvPr id="30725" name="Object 3"/>
          <p:cNvGraphicFramePr>
            <a:graphicFrameLocks noChangeAspect="1"/>
          </p:cNvGraphicFramePr>
          <p:nvPr/>
        </p:nvGraphicFramePr>
        <p:xfrm>
          <a:off x="947738" y="4292600"/>
          <a:ext cx="3695700" cy="1647825"/>
        </p:xfrm>
        <a:graphic>
          <a:graphicData uri="http://schemas.openxmlformats.org/presentationml/2006/ole">
            <p:oleObj spid="_x0000_s30725" name="CorelPhotoPaint.Image.9" r:id="rId5" imgW="5205994" imgH="6555706" progId="">
              <p:embed/>
            </p:oleObj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2B859B-213C-493C-B3E2-840481A4FF12}" type="slidenum">
              <a:rPr lang="en-US" smtClean="0"/>
              <a:pPr>
                <a:defRPr/>
              </a:pPr>
              <a:t>28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Useful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Erosion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</a:rPr>
              <a:t>removal of structures of certain shape and size, given by SE</a:t>
            </a:r>
          </a:p>
          <a:p>
            <a:pPr eaLnBrk="1" hangingPunct="1">
              <a:defRPr/>
            </a:pPr>
            <a:r>
              <a:rPr lang="en-US" dirty="0" smtClean="0"/>
              <a:t>Dilation</a:t>
            </a:r>
          </a:p>
          <a:p>
            <a:pPr lvl="1" eaLnBrk="1" hangingPunct="1">
              <a:defRPr/>
            </a:pPr>
            <a:r>
              <a:rPr lang="en-US" dirty="0" smtClean="0">
                <a:ea typeface="+mn-ea"/>
              </a:rPr>
              <a:t>filling of holes of certain shape and size, given by SE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AA1A66-299F-4336-B9B6-BBB6B838DA78}" type="slidenum">
              <a:rPr lang="en-US"/>
              <a:pPr>
                <a:defRPr/>
              </a:pPr>
              <a:t>29</a:t>
            </a:fld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Source: Chapter 09 of DIP, 3E:</a:t>
            </a:r>
            <a:br>
              <a:rPr lang="en-US" altLang="en-US" sz="4000" smtClean="0"/>
            </a:br>
            <a:r>
              <a:rPr lang="en-US" altLang="en-US" sz="4000" smtClean="0"/>
              <a:t>Morphological Image Processing</a:t>
            </a:r>
            <a:endParaRPr lang="en-IN" altLang="en-US" sz="4000" smtClean="0"/>
          </a:p>
        </p:txBody>
      </p:sp>
      <p:sp>
        <p:nvSpPr>
          <p:cNvPr id="13315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773238"/>
            <a:ext cx="4133850" cy="411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Grey-Scale Morphology</a:t>
            </a:r>
          </a:p>
          <a:p>
            <a:pPr lvl="1">
              <a:defRPr/>
            </a:pPr>
            <a:r>
              <a:rPr lang="en-US" sz="2000" dirty="0" smtClean="0"/>
              <a:t>Erosion and Dilation</a:t>
            </a:r>
          </a:p>
          <a:p>
            <a:pPr lvl="1">
              <a:defRPr/>
            </a:pPr>
            <a:r>
              <a:rPr lang="en-US" sz="2000" dirty="0" smtClean="0"/>
              <a:t>Opening and Closing</a:t>
            </a:r>
          </a:p>
          <a:p>
            <a:pPr lvl="1">
              <a:defRPr/>
            </a:pPr>
            <a:r>
              <a:rPr lang="en-US" sz="2000" dirty="0" smtClean="0"/>
              <a:t>Some Basic Grey-Scale Morphology Algorithms</a:t>
            </a:r>
          </a:p>
          <a:p>
            <a:pPr lvl="1"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Grey-Scale Morphological Reconstruction</a:t>
            </a:r>
            <a:endParaRPr lang="en-IN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24" name="Content Placeholder 6"/>
          <p:cNvSpPr>
            <a:spLocks noGrp="1"/>
          </p:cNvSpPr>
          <p:nvPr>
            <p:ph sz="half" idx="2"/>
          </p:nvPr>
        </p:nvSpPr>
        <p:spPr>
          <a:xfrm>
            <a:off x="4819650" y="1773238"/>
            <a:ext cx="4135438" cy="4114800"/>
          </a:xfrm>
        </p:spPr>
        <p:txBody>
          <a:bodyPr/>
          <a:lstStyle/>
          <a:p>
            <a:endParaRPr lang="en-IN" altLang="en-US" sz="18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Image Morphology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811C04-835D-43BB-BD4F-8268AECBA9E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288" y="5589588"/>
            <a:ext cx="2322512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Not covered topics shown as this</a:t>
            </a:r>
            <a:endParaRPr lang="en-IN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33400" y="2017713"/>
            <a:ext cx="8421688" cy="4340225"/>
          </a:xfrm>
        </p:spPr>
        <p:txBody>
          <a:bodyPr/>
          <a:lstStyle/>
          <a:p>
            <a:pPr eaLnBrk="1" hangingPunct="1"/>
            <a:r>
              <a:rPr lang="en-US" altLang="en-US" smtClean="0"/>
              <a:t>Erosion and Dilation are duals of each other with respect to set complementation and reflection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Prove.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i="1" smtClean="0"/>
          </a:p>
        </p:txBody>
      </p:sp>
      <p:graphicFrame>
        <p:nvGraphicFramePr>
          <p:cNvPr id="32771" name="Object 2"/>
          <p:cNvGraphicFramePr>
            <a:graphicFrameLocks noChangeAspect="1"/>
          </p:cNvGraphicFramePr>
          <p:nvPr/>
        </p:nvGraphicFramePr>
        <p:xfrm>
          <a:off x="2459038" y="3913188"/>
          <a:ext cx="4178300" cy="1855787"/>
        </p:xfrm>
        <a:graphic>
          <a:graphicData uri="http://schemas.openxmlformats.org/presentationml/2006/ole">
            <p:oleObj spid="_x0000_s32771" name="Equation" r:id="rId3" imgW="1143000" imgH="508000" progId="Equation.3">
              <p:embed/>
            </p:oleObj>
          </a:graphicData>
        </a:graphic>
      </p:graphicFrame>
      <p:sp>
        <p:nvSpPr>
          <p:cNvPr id="327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83FC2-EC00-4FC3-AB48-CBC92D709B57}" type="slidenum">
              <a:rPr lang="en-US"/>
              <a:pPr>
                <a:defRPr/>
              </a:pPr>
              <a:t>30</a:t>
            </a:fld>
            <a:endParaRPr lang="th-TH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3203575" y="4252913"/>
            <a:ext cx="328613" cy="328612"/>
          </a:xfrm>
          <a:prstGeom prst="ellips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2775" name="Oval 6"/>
          <p:cNvSpPr>
            <a:spLocks noChangeArrowheads="1"/>
          </p:cNvSpPr>
          <p:nvPr/>
        </p:nvSpPr>
        <p:spPr bwMode="auto">
          <a:xfrm>
            <a:off x="5756275" y="5189538"/>
            <a:ext cx="328613" cy="327025"/>
          </a:xfrm>
          <a:prstGeom prst="ellips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533400" y="2017713"/>
            <a:ext cx="8421688" cy="4340225"/>
          </a:xfrm>
        </p:spPr>
        <p:txBody>
          <a:bodyPr/>
          <a:lstStyle/>
          <a:p>
            <a:pPr eaLnBrk="1" hangingPunct="1"/>
            <a:r>
              <a:rPr lang="en-US" altLang="en-US" smtClean="0"/>
              <a:t>Prove:</a:t>
            </a:r>
          </a:p>
          <a:p>
            <a:pPr lvl="1" eaLnBrk="1" hangingPunct="1"/>
            <a:r>
              <a:rPr lang="en-US" altLang="en-US" smtClean="0"/>
              <a:t>Dilation is commutative and associative</a:t>
            </a:r>
          </a:p>
          <a:p>
            <a:pPr lvl="1" eaLnBrk="1" hangingPunct="1"/>
            <a:r>
              <a:rPr lang="en-US" altLang="en-US" smtClean="0"/>
              <a:t>Erosion is neither commutative nor associative</a:t>
            </a:r>
          </a:p>
          <a:p>
            <a:pPr eaLnBrk="1" hangingPunct="1"/>
            <a:r>
              <a:rPr lang="en-US" altLang="en-US" smtClean="0"/>
              <a:t>Can you define identity structuring elements for dilation and erosion?</a:t>
            </a:r>
          </a:p>
          <a:p>
            <a:pPr eaLnBrk="1" hangingPunct="1"/>
            <a:endParaRPr lang="en-US" altLang="en-US" smtClean="0"/>
          </a:p>
          <a:p>
            <a:pPr eaLnBrk="1" hangingPunct="1">
              <a:buFont typeface="Wingdings" pitchFamily="2" charset="2"/>
              <a:buNone/>
            </a:pPr>
            <a:endParaRPr lang="en-US" altLang="en-US" i="1" smtClean="0"/>
          </a:p>
        </p:txBody>
      </p:sp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943946-3BD8-4B71-A670-58C241C0B5FE}" type="slidenum">
              <a:rPr lang="en-US"/>
              <a:pPr>
                <a:defRPr/>
              </a:pPr>
              <a:t>31</a:t>
            </a:fld>
            <a:endParaRPr lang="th-TH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8D3B84-0EE3-4141-A5FD-7280A19F0FB3}" type="slidenum">
              <a:rPr lang="en-US"/>
              <a:pPr>
                <a:defRPr/>
              </a:pPr>
              <a:t>4</a:t>
            </a:fld>
            <a:endParaRPr lang="th-TH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Mathematic Morphology</a:t>
            </a:r>
            <a:endParaRPr lang="th-TH" altLang="en-US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used to extract image components that are useful in the representation and description of region shape, such as </a:t>
            </a:r>
          </a:p>
          <a:p>
            <a:pPr lvl="1" eaLnBrk="1" hangingPunct="1"/>
            <a:r>
              <a:rPr lang="en-US" altLang="en-US" sz="2400" smtClean="0"/>
              <a:t>boundaries extraction</a:t>
            </a:r>
          </a:p>
          <a:p>
            <a:pPr lvl="1" eaLnBrk="1" hangingPunct="1"/>
            <a:r>
              <a:rPr lang="en-US" altLang="en-US" sz="2400" smtClean="0"/>
              <a:t>skeletons</a:t>
            </a:r>
          </a:p>
          <a:p>
            <a:pPr lvl="1" eaLnBrk="1" hangingPunct="1"/>
            <a:r>
              <a:rPr lang="en-US" altLang="en-US" sz="2400" smtClean="0"/>
              <a:t>convex hull</a:t>
            </a:r>
          </a:p>
          <a:p>
            <a:pPr lvl="1" eaLnBrk="1" hangingPunct="1"/>
            <a:r>
              <a:rPr lang="en-US" altLang="en-US" sz="2400" smtClean="0"/>
              <a:t>morphological filtering</a:t>
            </a:r>
          </a:p>
          <a:p>
            <a:pPr lvl="1" eaLnBrk="1" hangingPunct="1"/>
            <a:r>
              <a:rPr lang="en-US" altLang="en-US" sz="2400" smtClean="0"/>
              <a:t>thinning</a:t>
            </a:r>
          </a:p>
          <a:p>
            <a:pPr lvl="1" eaLnBrk="1" hangingPunct="1"/>
            <a:r>
              <a:rPr lang="en-US" altLang="en-US" sz="2400" smtClean="0"/>
              <a:t>pruning</a:t>
            </a:r>
            <a:endParaRPr lang="th-TH" altLang="en-US" sz="240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C10D7C-81F1-45B8-B50B-7C03E1B226C0}" type="slidenum">
              <a:rPr lang="en-US"/>
              <a:pPr>
                <a:defRPr/>
              </a:pPr>
              <a:t>5</a:t>
            </a:fld>
            <a:endParaRPr lang="th-TH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Mathematic Morphology</a:t>
            </a:r>
            <a:endParaRPr lang="th-TH" altLang="en-US" smtClean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44831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800" dirty="0" smtClean="0"/>
              <a:t>mathematical framework used for:</a:t>
            </a:r>
          </a:p>
          <a:p>
            <a:pPr eaLnBrk="1" hangingPunct="1">
              <a:defRPr/>
            </a:pPr>
            <a:r>
              <a:rPr lang="en-US" sz="2800" dirty="0" smtClean="0"/>
              <a:t>pre-processing</a:t>
            </a:r>
          </a:p>
          <a:p>
            <a:pPr lvl="1" eaLnBrk="1" hangingPunct="1">
              <a:defRPr/>
            </a:pPr>
            <a:r>
              <a:rPr lang="en-US" sz="2400" dirty="0" smtClean="0">
                <a:ea typeface="+mn-ea"/>
              </a:rPr>
              <a:t>noise filtering, shape simplification, ...</a:t>
            </a:r>
          </a:p>
          <a:p>
            <a:pPr eaLnBrk="1" hangingPunct="1">
              <a:defRPr/>
            </a:pPr>
            <a:r>
              <a:rPr lang="en-US" sz="2800" dirty="0" smtClean="0"/>
              <a:t>enhancing object structure</a:t>
            </a:r>
          </a:p>
          <a:p>
            <a:pPr lvl="1" eaLnBrk="1" hangingPunct="1">
              <a:defRPr/>
            </a:pPr>
            <a:r>
              <a:rPr lang="en-US" sz="2400" dirty="0" err="1" smtClean="0">
                <a:ea typeface="+mn-ea"/>
              </a:rPr>
              <a:t>skeletonization</a:t>
            </a:r>
            <a:r>
              <a:rPr lang="en-US" sz="2400" dirty="0" smtClean="0">
                <a:ea typeface="+mn-ea"/>
              </a:rPr>
              <a:t>, convex hull...</a:t>
            </a:r>
          </a:p>
          <a:p>
            <a:pPr eaLnBrk="1" hangingPunct="1">
              <a:defRPr/>
            </a:pPr>
            <a:r>
              <a:rPr lang="en-US" sz="2800" dirty="0" smtClean="0"/>
              <a:t>Segmentation</a:t>
            </a:r>
          </a:p>
          <a:p>
            <a:pPr lvl="1" eaLnBrk="1" hangingPunct="1">
              <a:defRPr/>
            </a:pPr>
            <a:r>
              <a:rPr lang="en-US" sz="2400" dirty="0" smtClean="0">
                <a:ea typeface="+mn-ea"/>
              </a:rPr>
              <a:t>watershed,…</a:t>
            </a:r>
          </a:p>
          <a:p>
            <a:pPr eaLnBrk="1" hangingPunct="1">
              <a:defRPr/>
            </a:pPr>
            <a:r>
              <a:rPr lang="en-US" sz="2800" dirty="0" smtClean="0"/>
              <a:t>quantitative description</a:t>
            </a:r>
          </a:p>
          <a:p>
            <a:pPr lvl="1" eaLnBrk="1" hangingPunct="1">
              <a:defRPr/>
            </a:pPr>
            <a:r>
              <a:rPr lang="en-US" sz="2400" dirty="0" smtClean="0">
                <a:ea typeface="+mn-ea"/>
              </a:rPr>
              <a:t>area, perimeter, ...</a:t>
            </a:r>
            <a:endParaRPr lang="th-TH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F19B7A-2718-4152-A64F-D5A8E9854AC6}" type="slidenum">
              <a:rPr lang="en-US"/>
              <a:pPr>
                <a:defRPr/>
              </a:pPr>
              <a:t>6</a:t>
            </a:fld>
            <a:endParaRPr lang="th-TH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Z</a:t>
            </a:r>
            <a:r>
              <a:rPr lang="en-US" altLang="en-US" baseline="30000" smtClean="0"/>
              <a:t>2</a:t>
            </a:r>
            <a:r>
              <a:rPr lang="en-US" altLang="en-US" smtClean="0"/>
              <a:t> and Z</a:t>
            </a:r>
            <a:r>
              <a:rPr lang="en-US" altLang="en-US" baseline="30000" smtClean="0"/>
              <a:t>3</a:t>
            </a:r>
            <a:endParaRPr lang="th-TH" altLang="en-US" baseline="30000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set in mathematics, morphology represent objects in an image</a:t>
            </a:r>
          </a:p>
          <a:p>
            <a:pPr lvl="1" eaLnBrk="1" hangingPunct="1"/>
            <a:r>
              <a:rPr lang="en-US" altLang="en-US" smtClean="0"/>
              <a:t>binary image (0 = white, 1 = black) : the element of the set is the coordinates (x,y) of pixel belong to the object </a:t>
            </a:r>
            <a:r>
              <a:rPr lang="en-US" altLang="en-US" smtClean="0">
                <a:sym typeface="Wingdings 3" pitchFamily="18" charset="2"/>
              </a:rPr>
              <a:t> </a:t>
            </a:r>
            <a:r>
              <a:rPr lang="en-US" altLang="en-US" smtClean="0"/>
              <a:t>Z</a:t>
            </a:r>
            <a:r>
              <a:rPr lang="en-US" altLang="en-US" baseline="30000" smtClean="0"/>
              <a:t>2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gray-scaled image : </a:t>
            </a:r>
            <a:r>
              <a:rPr lang="en-US" altLang="en-US" sz="2800" smtClean="0"/>
              <a:t>the element of the set is the coordinates (x,y) of pixel belong to the object and the gray levels </a:t>
            </a:r>
            <a:r>
              <a:rPr lang="en-US" altLang="en-US" sz="2800" smtClean="0">
                <a:sym typeface="Wingdings 3" pitchFamily="18" charset="2"/>
              </a:rPr>
              <a:t></a:t>
            </a:r>
            <a:r>
              <a:rPr lang="en-US" altLang="en-US" smtClean="0"/>
              <a:t> Z</a:t>
            </a:r>
            <a:r>
              <a:rPr lang="en-US" altLang="en-US" baseline="30000" smtClean="0"/>
              <a:t>3</a:t>
            </a:r>
            <a:endParaRPr lang="th-TH" altLang="en-US" baseline="3000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1AEEC1-E880-4629-B00F-1FF0B83CFC16}" type="slidenum">
              <a:rPr lang="en-US"/>
              <a:pPr>
                <a:defRPr/>
              </a:pPr>
              <a:t>7</a:t>
            </a:fld>
            <a:endParaRPr lang="th-TH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2349500"/>
            <a:ext cx="7662863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Set Theory</a:t>
            </a:r>
            <a:endParaRPr lang="th-TH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69A6C-B4C7-42A6-AC84-7D28D8C23D86}" type="slidenum">
              <a:rPr lang="en-US"/>
              <a:pPr>
                <a:defRPr/>
              </a:pPr>
              <a:t>8</a:t>
            </a:fld>
            <a:endParaRPr lang="th-TH"/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Reflection and Translation</a:t>
            </a:r>
            <a:endParaRPr lang="th-TH" altLang="en-US" smtClean="0"/>
          </a:p>
        </p:txBody>
      </p:sp>
      <p:graphicFrame>
        <p:nvGraphicFramePr>
          <p:cNvPr id="10244" name="Object 5"/>
          <p:cNvGraphicFramePr>
            <a:graphicFrameLocks noChangeAspect="1"/>
          </p:cNvGraphicFramePr>
          <p:nvPr/>
        </p:nvGraphicFramePr>
        <p:xfrm>
          <a:off x="1403350" y="1844675"/>
          <a:ext cx="5689600" cy="788988"/>
        </p:xfrm>
        <a:graphic>
          <a:graphicData uri="http://schemas.openxmlformats.org/presentationml/2006/ole">
            <p:oleObj spid="_x0000_s10244" name="Equation" r:id="rId3" imgW="1739900" imgH="241300" progId="Equation.3">
              <p:embed/>
            </p:oleObj>
          </a:graphicData>
        </a:graphic>
      </p:graphicFrame>
      <p:graphicFrame>
        <p:nvGraphicFramePr>
          <p:cNvPr id="10245" name="Object 6"/>
          <p:cNvGraphicFramePr>
            <a:graphicFrameLocks noChangeAspect="1"/>
          </p:cNvGraphicFramePr>
          <p:nvPr/>
        </p:nvGraphicFramePr>
        <p:xfrm>
          <a:off x="1066800" y="2781300"/>
          <a:ext cx="6600825" cy="723900"/>
        </p:xfrm>
        <a:graphic>
          <a:graphicData uri="http://schemas.openxmlformats.org/presentationml/2006/ole">
            <p:oleObj spid="_x0000_s10245" name="Equation" r:id="rId4" imgW="1968500" imgH="215900" progId="Equation.3">
              <p:embed/>
            </p:oleObj>
          </a:graphicData>
        </a:graphic>
      </p:graphicFrame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750" y="3500438"/>
            <a:ext cx="44799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3644900"/>
            <a:ext cx="26416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4C9B95-EF22-4CDC-8489-30F8A6EA7846}" type="slidenum">
              <a:rPr lang="en-US"/>
              <a:pPr>
                <a:defRPr/>
              </a:pPr>
              <a:t>9</a:t>
            </a:fld>
            <a:endParaRPr lang="th-TH"/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Logic Operations</a:t>
            </a:r>
            <a:endParaRPr lang="th-TH" altLang="en-US" smtClean="0"/>
          </a:p>
        </p:txBody>
      </p:sp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839788" y="2530475"/>
          <a:ext cx="7980362" cy="2051050"/>
        </p:xfrm>
        <a:graphic>
          <a:graphicData uri="http://schemas.openxmlformats.org/presentationml/2006/ole">
            <p:oleObj spid="_x0000_s11268" name="Bitmap Image" r:id="rId3" imgW="5447619" imgH="1400000" progId="PBrush">
              <p:embed/>
            </p:oleObj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Sep-17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Image Morphology</a:t>
            </a:r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Comic Sans MS"/>
        <a:ea typeface=""/>
        <a:cs typeface="Tahoma"/>
      </a:majorFont>
      <a:minorFont>
        <a:latin typeface="Comic Sans M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11442</TotalTime>
  <Words>779</Words>
  <Application>Microsoft Office PowerPoint</Application>
  <PresentationFormat>On-screen Show (4:3)</PresentationFormat>
  <Paragraphs>255</Paragraphs>
  <Slides>31</Slides>
  <Notes>6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Blends</vt:lpstr>
      <vt:lpstr>Equation</vt:lpstr>
      <vt:lpstr>Bitmap Image</vt:lpstr>
      <vt:lpstr>CorelPhotoPaint.Image.11</vt:lpstr>
      <vt:lpstr>CorelPhotoPaint.Image.9</vt:lpstr>
      <vt:lpstr>Morphological Image Processing</vt:lpstr>
      <vt:lpstr>Source: Chapter 09 of DIP, 3E: Morphological Image Processing</vt:lpstr>
      <vt:lpstr>Source: Chapter 09 of DIP, 3E: Morphological Image Processing</vt:lpstr>
      <vt:lpstr>Mathematic Morphology</vt:lpstr>
      <vt:lpstr>Mathematic Morphology</vt:lpstr>
      <vt:lpstr>Z2 and Z3</vt:lpstr>
      <vt:lpstr>Basic Set Theory</vt:lpstr>
      <vt:lpstr>Reflection and Translation</vt:lpstr>
      <vt:lpstr>Logic Operations</vt:lpstr>
      <vt:lpstr>Example</vt:lpstr>
      <vt:lpstr>Structuring element (SE)</vt:lpstr>
      <vt:lpstr>Basic idea</vt:lpstr>
      <vt:lpstr>Basic morphological operations</vt:lpstr>
      <vt:lpstr>Erosion</vt:lpstr>
      <vt:lpstr>Erosion</vt:lpstr>
      <vt:lpstr>Erosion</vt:lpstr>
      <vt:lpstr>Erosion</vt:lpstr>
      <vt:lpstr>Erosion Example 1</vt:lpstr>
      <vt:lpstr>Erosion Example 2</vt:lpstr>
      <vt:lpstr>What Is Erosion For?</vt:lpstr>
      <vt:lpstr>Problem</vt:lpstr>
      <vt:lpstr>Dilation</vt:lpstr>
      <vt:lpstr>Dilation</vt:lpstr>
      <vt:lpstr>Dilation</vt:lpstr>
      <vt:lpstr>Dilation</vt:lpstr>
      <vt:lpstr>Dilation Example 1</vt:lpstr>
      <vt:lpstr>Dilation : Bridging gaps</vt:lpstr>
      <vt:lpstr>What Is Dilation For?</vt:lpstr>
      <vt:lpstr>Useful</vt:lpstr>
      <vt:lpstr>Duality</vt:lpstr>
      <vt:lpstr>Properties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9: Morphological Image Processing</dc:title>
  <dc:creator>hp</dc:creator>
  <cp:lastModifiedBy>hp</cp:lastModifiedBy>
  <cp:revision>660</cp:revision>
  <cp:lastPrinted>1601-01-01T00:00:00Z</cp:lastPrinted>
  <dcterms:created xsi:type="dcterms:W3CDTF">2001-04-15T10:02:50Z</dcterms:created>
  <dcterms:modified xsi:type="dcterms:W3CDTF">2018-09-11T16:14:24Z</dcterms:modified>
</cp:coreProperties>
</file>